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56" r:id="rId5"/>
    <p:sldId id="410" r:id="rId6"/>
    <p:sldId id="329" r:id="rId7"/>
    <p:sldId id="332" r:id="rId8"/>
    <p:sldId id="411" r:id="rId9"/>
    <p:sldId id="418" r:id="rId10"/>
    <p:sldId id="347" r:id="rId11"/>
    <p:sldId id="412" r:id="rId12"/>
    <p:sldId id="420" r:id="rId13"/>
    <p:sldId id="419" r:id="rId14"/>
    <p:sldId id="416" r:id="rId15"/>
    <p:sldId id="414" r:id="rId16"/>
    <p:sldId id="415" r:id="rId17"/>
    <p:sldId id="390" r:id="rId18"/>
    <p:sldId id="349" r:id="rId19"/>
    <p:sldId id="413" r:id="rId20"/>
    <p:sldId id="401" r:id="rId21"/>
    <p:sldId id="417" r:id="rId22"/>
    <p:sldId id="393" r:id="rId23"/>
    <p:sldId id="381" r:id="rId24"/>
    <p:sldId id="405" r:id="rId25"/>
    <p:sldId id="406" r:id="rId2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F329B65-6F17-4A43-97FF-FA4DA2A6BB5F}">
          <p14:sldIdLst>
            <p14:sldId id="256"/>
            <p14:sldId id="410"/>
            <p14:sldId id="329"/>
            <p14:sldId id="332"/>
            <p14:sldId id="411"/>
            <p14:sldId id="418"/>
            <p14:sldId id="347"/>
            <p14:sldId id="412"/>
            <p14:sldId id="420"/>
            <p14:sldId id="419"/>
            <p14:sldId id="416"/>
            <p14:sldId id="414"/>
            <p14:sldId id="415"/>
            <p14:sldId id="390"/>
            <p14:sldId id="349"/>
            <p14:sldId id="413"/>
          </p14:sldIdLst>
        </p14:section>
        <p14:section name="Untitled Section" id="{1E038509-8EE8-4E7B-A692-64F31ABE0540}">
          <p14:sldIdLst>
            <p14:sldId id="401"/>
            <p14:sldId id="417"/>
            <p14:sldId id="393"/>
            <p14:sldId id="381"/>
            <p14:sldId id="405"/>
            <p14:sldId id="40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e Hodgdon" initials="DH" lastIdx="0" clrIdx="0">
    <p:extLst>
      <p:ext uri="{19B8F6BF-5375-455C-9EA6-DF929625EA0E}">
        <p15:presenceInfo xmlns:p15="http://schemas.microsoft.com/office/powerpoint/2012/main" userId="S::dave@pcgit.com::c82a1147-a16b-4c7d-bb06-e9c97107290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7" d="100"/>
          <a:sy n="137" d="100"/>
        </p:scale>
        <p:origin x="258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e Hodgdon" userId="af2b767c82063c7b" providerId="OrgId" clId="{DBEE80A8-D2D4-4E1C-95E0-5DE4C5B0CCDD}"/>
    <pc:docChg chg="undo custSel addSld modSld sldOrd">
      <pc:chgData name="Dave Hodgdon" userId="af2b767c82063c7b" providerId="OrgId" clId="{DBEE80A8-D2D4-4E1C-95E0-5DE4C5B0CCDD}" dt="2020-10-11T13:36:16.589" v="419" actId="6549"/>
      <pc:docMkLst>
        <pc:docMk/>
      </pc:docMkLst>
      <pc:sldChg chg="modSp">
        <pc:chgData name="Dave Hodgdon" userId="af2b767c82063c7b" providerId="OrgId" clId="{DBEE80A8-D2D4-4E1C-95E0-5DE4C5B0CCDD}" dt="2020-10-11T13:33:07.679" v="407" actId="27636"/>
        <pc:sldMkLst>
          <pc:docMk/>
          <pc:sldMk cId="845409989" sldId="329"/>
        </pc:sldMkLst>
        <pc:spChg chg="mod">
          <ac:chgData name="Dave Hodgdon" userId="af2b767c82063c7b" providerId="OrgId" clId="{DBEE80A8-D2D4-4E1C-95E0-5DE4C5B0CCDD}" dt="2020-10-11T13:33:07.679" v="407" actId="27636"/>
          <ac:spMkLst>
            <pc:docMk/>
            <pc:sldMk cId="845409989" sldId="329"/>
            <ac:spMk id="3" creationId="{00000000-0000-0000-0000-000000000000}"/>
          </ac:spMkLst>
        </pc:spChg>
      </pc:sldChg>
      <pc:sldChg chg="modSp">
        <pc:chgData name="Dave Hodgdon" userId="af2b767c82063c7b" providerId="OrgId" clId="{DBEE80A8-D2D4-4E1C-95E0-5DE4C5B0CCDD}" dt="2020-10-11T13:33:28.910" v="412" actId="20577"/>
        <pc:sldMkLst>
          <pc:docMk/>
          <pc:sldMk cId="659341791" sldId="332"/>
        </pc:sldMkLst>
        <pc:spChg chg="mod">
          <ac:chgData name="Dave Hodgdon" userId="af2b767c82063c7b" providerId="OrgId" clId="{DBEE80A8-D2D4-4E1C-95E0-5DE4C5B0CCDD}" dt="2020-10-11T13:33:28.910" v="412" actId="20577"/>
          <ac:spMkLst>
            <pc:docMk/>
            <pc:sldMk cId="659341791" sldId="332"/>
            <ac:spMk id="3" creationId="{00000000-0000-0000-0000-000000000000}"/>
          </ac:spMkLst>
        </pc:spChg>
      </pc:sldChg>
      <pc:sldChg chg="modSp">
        <pc:chgData name="Dave Hodgdon" userId="af2b767c82063c7b" providerId="OrgId" clId="{DBEE80A8-D2D4-4E1C-95E0-5DE4C5B0CCDD}" dt="2020-10-11T13:11:37.284" v="13" actId="14100"/>
        <pc:sldMkLst>
          <pc:docMk/>
          <pc:sldMk cId="376945975" sldId="347"/>
        </pc:sldMkLst>
        <pc:spChg chg="mod">
          <ac:chgData name="Dave Hodgdon" userId="af2b767c82063c7b" providerId="OrgId" clId="{DBEE80A8-D2D4-4E1C-95E0-5DE4C5B0CCDD}" dt="2020-10-11T13:11:29.690" v="10" actId="1076"/>
          <ac:spMkLst>
            <pc:docMk/>
            <pc:sldMk cId="376945975" sldId="347"/>
            <ac:spMk id="2" creationId="{00000000-0000-0000-0000-000000000000}"/>
          </ac:spMkLst>
        </pc:spChg>
        <pc:spChg chg="mod">
          <ac:chgData name="Dave Hodgdon" userId="af2b767c82063c7b" providerId="OrgId" clId="{DBEE80A8-D2D4-4E1C-95E0-5DE4C5B0CCDD}" dt="2020-10-11T13:11:37.284" v="13" actId="14100"/>
          <ac:spMkLst>
            <pc:docMk/>
            <pc:sldMk cId="376945975" sldId="347"/>
            <ac:spMk id="6" creationId="{4A2E78A3-2118-4FA1-8898-9A0B5CB4D4DF}"/>
          </ac:spMkLst>
        </pc:spChg>
      </pc:sldChg>
      <pc:sldChg chg="modSp ord">
        <pc:chgData name="Dave Hodgdon" userId="af2b767c82063c7b" providerId="OrgId" clId="{DBEE80A8-D2D4-4E1C-95E0-5DE4C5B0CCDD}" dt="2020-10-11T13:26:58.151" v="297"/>
        <pc:sldMkLst>
          <pc:docMk/>
          <pc:sldMk cId="3522024768" sldId="349"/>
        </pc:sldMkLst>
        <pc:spChg chg="mod">
          <ac:chgData name="Dave Hodgdon" userId="af2b767c82063c7b" providerId="OrgId" clId="{DBEE80A8-D2D4-4E1C-95E0-5DE4C5B0CCDD}" dt="2020-10-11T13:15:50.676" v="65" actId="313"/>
          <ac:spMkLst>
            <pc:docMk/>
            <pc:sldMk cId="3522024768" sldId="349"/>
            <ac:spMk id="3" creationId="{00000000-0000-0000-0000-000000000000}"/>
          </ac:spMkLst>
        </pc:spChg>
        <pc:picChg chg="mod">
          <ac:chgData name="Dave Hodgdon" userId="af2b767c82063c7b" providerId="OrgId" clId="{DBEE80A8-D2D4-4E1C-95E0-5DE4C5B0CCDD}" dt="2020-10-11T13:14:49.054" v="49" actId="1076"/>
          <ac:picMkLst>
            <pc:docMk/>
            <pc:sldMk cId="3522024768" sldId="349"/>
            <ac:picMk id="6" creationId="{C4F5A9DB-055B-41BA-A689-9E68E68401BF}"/>
          </ac:picMkLst>
        </pc:picChg>
      </pc:sldChg>
      <pc:sldChg chg="modSp">
        <pc:chgData name="Dave Hodgdon" userId="af2b767c82063c7b" providerId="OrgId" clId="{DBEE80A8-D2D4-4E1C-95E0-5DE4C5B0CCDD}" dt="2020-10-11T13:26:27.789" v="296" actId="14100"/>
        <pc:sldMkLst>
          <pc:docMk/>
          <pc:sldMk cId="1200758452" sldId="390"/>
        </pc:sldMkLst>
        <pc:spChg chg="mod">
          <ac:chgData name="Dave Hodgdon" userId="af2b767c82063c7b" providerId="OrgId" clId="{DBEE80A8-D2D4-4E1C-95E0-5DE4C5B0CCDD}" dt="2020-10-11T13:26:07.372" v="293" actId="255"/>
          <ac:spMkLst>
            <pc:docMk/>
            <pc:sldMk cId="1200758452" sldId="390"/>
            <ac:spMk id="2" creationId="{00000000-0000-0000-0000-000000000000}"/>
          </ac:spMkLst>
        </pc:spChg>
        <pc:picChg chg="mod">
          <ac:chgData name="Dave Hodgdon" userId="af2b767c82063c7b" providerId="OrgId" clId="{DBEE80A8-D2D4-4E1C-95E0-5DE4C5B0CCDD}" dt="2020-10-11T13:26:27.789" v="296" actId="14100"/>
          <ac:picMkLst>
            <pc:docMk/>
            <pc:sldMk cId="1200758452" sldId="390"/>
            <ac:picMk id="6" creationId="{6B61D21D-ADFB-4E72-828D-F04D604412D0}"/>
          </ac:picMkLst>
        </pc:picChg>
      </pc:sldChg>
      <pc:sldChg chg="modSp">
        <pc:chgData name="Dave Hodgdon" userId="af2b767c82063c7b" providerId="OrgId" clId="{DBEE80A8-D2D4-4E1C-95E0-5DE4C5B0CCDD}" dt="2020-10-11T13:29:23.536" v="323" actId="14100"/>
        <pc:sldMkLst>
          <pc:docMk/>
          <pc:sldMk cId="69634824" sldId="405"/>
        </pc:sldMkLst>
        <pc:spChg chg="mod">
          <ac:chgData name="Dave Hodgdon" userId="af2b767c82063c7b" providerId="OrgId" clId="{DBEE80A8-D2D4-4E1C-95E0-5DE4C5B0CCDD}" dt="2020-10-11T13:29:20.525" v="322" actId="14100"/>
          <ac:spMkLst>
            <pc:docMk/>
            <pc:sldMk cId="69634824" sldId="405"/>
            <ac:spMk id="2" creationId="{00000000-0000-0000-0000-000000000000}"/>
          </ac:spMkLst>
        </pc:spChg>
        <pc:spChg chg="mod">
          <ac:chgData name="Dave Hodgdon" userId="af2b767c82063c7b" providerId="OrgId" clId="{DBEE80A8-D2D4-4E1C-95E0-5DE4C5B0CCDD}" dt="2020-10-11T13:29:23.536" v="323" actId="14100"/>
          <ac:spMkLst>
            <pc:docMk/>
            <pc:sldMk cId="69634824" sldId="405"/>
            <ac:spMk id="3" creationId="{00000000-0000-0000-0000-000000000000}"/>
          </ac:spMkLst>
        </pc:spChg>
      </pc:sldChg>
      <pc:sldChg chg="modSp">
        <pc:chgData name="Dave Hodgdon" userId="af2b767c82063c7b" providerId="OrgId" clId="{DBEE80A8-D2D4-4E1C-95E0-5DE4C5B0CCDD}" dt="2020-10-11T13:30:29.703" v="379" actId="20577"/>
        <pc:sldMkLst>
          <pc:docMk/>
          <pc:sldMk cId="2886560238" sldId="406"/>
        </pc:sldMkLst>
        <pc:spChg chg="mod">
          <ac:chgData name="Dave Hodgdon" userId="af2b767c82063c7b" providerId="OrgId" clId="{DBEE80A8-D2D4-4E1C-95E0-5DE4C5B0CCDD}" dt="2020-10-11T13:30:24.206" v="378" actId="6549"/>
          <ac:spMkLst>
            <pc:docMk/>
            <pc:sldMk cId="2886560238" sldId="406"/>
            <ac:spMk id="2" creationId="{00000000-0000-0000-0000-000000000000}"/>
          </ac:spMkLst>
        </pc:spChg>
        <pc:spChg chg="mod">
          <ac:chgData name="Dave Hodgdon" userId="af2b767c82063c7b" providerId="OrgId" clId="{DBEE80A8-D2D4-4E1C-95E0-5DE4C5B0CCDD}" dt="2020-10-11T13:30:29.703" v="379" actId="20577"/>
          <ac:spMkLst>
            <pc:docMk/>
            <pc:sldMk cId="2886560238" sldId="406"/>
            <ac:spMk id="3" creationId="{00000000-0000-0000-0000-000000000000}"/>
          </ac:spMkLst>
        </pc:spChg>
      </pc:sldChg>
      <pc:sldChg chg="modSp">
        <pc:chgData name="Dave Hodgdon" userId="af2b767c82063c7b" providerId="OrgId" clId="{DBEE80A8-D2D4-4E1C-95E0-5DE4C5B0CCDD}" dt="2020-10-11T13:32:32.759" v="405" actId="6549"/>
        <pc:sldMkLst>
          <pc:docMk/>
          <pc:sldMk cId="2645953558" sldId="410"/>
        </pc:sldMkLst>
        <pc:spChg chg="mod">
          <ac:chgData name="Dave Hodgdon" userId="af2b767c82063c7b" providerId="OrgId" clId="{DBEE80A8-D2D4-4E1C-95E0-5DE4C5B0CCDD}" dt="2020-10-11T13:32:32.759" v="405" actId="6549"/>
          <ac:spMkLst>
            <pc:docMk/>
            <pc:sldMk cId="2645953558" sldId="410"/>
            <ac:spMk id="2" creationId="{00000000-0000-0000-0000-000000000000}"/>
          </ac:spMkLst>
        </pc:spChg>
      </pc:sldChg>
      <pc:sldChg chg="modSp">
        <pc:chgData name="Dave Hodgdon" userId="af2b767c82063c7b" providerId="OrgId" clId="{DBEE80A8-D2D4-4E1C-95E0-5DE4C5B0CCDD}" dt="2020-10-11T13:17:17.501" v="81" actId="1076"/>
        <pc:sldMkLst>
          <pc:docMk/>
          <pc:sldMk cId="1896638480" sldId="412"/>
        </pc:sldMkLst>
        <pc:spChg chg="mod">
          <ac:chgData name="Dave Hodgdon" userId="af2b767c82063c7b" providerId="OrgId" clId="{DBEE80A8-D2D4-4E1C-95E0-5DE4C5B0CCDD}" dt="2020-10-11T13:17:17.501" v="81" actId="1076"/>
          <ac:spMkLst>
            <pc:docMk/>
            <pc:sldMk cId="1896638480" sldId="412"/>
            <ac:spMk id="6" creationId="{4A2E78A3-2118-4FA1-8898-9A0B5CB4D4DF}"/>
          </ac:spMkLst>
        </pc:spChg>
      </pc:sldChg>
      <pc:sldChg chg="modSp">
        <pc:chgData name="Dave Hodgdon" userId="af2b767c82063c7b" providerId="OrgId" clId="{DBEE80A8-D2D4-4E1C-95E0-5DE4C5B0CCDD}" dt="2020-10-11T13:24:30.672" v="281" actId="20577"/>
        <pc:sldMkLst>
          <pc:docMk/>
          <pc:sldMk cId="627786690" sldId="414"/>
        </pc:sldMkLst>
        <pc:spChg chg="mod">
          <ac:chgData name="Dave Hodgdon" userId="af2b767c82063c7b" providerId="OrgId" clId="{DBEE80A8-D2D4-4E1C-95E0-5DE4C5B0CCDD}" dt="2020-10-11T13:24:30.672" v="281" actId="20577"/>
          <ac:spMkLst>
            <pc:docMk/>
            <pc:sldMk cId="627786690" sldId="414"/>
            <ac:spMk id="3" creationId="{688AD429-384E-4798-9A77-4269D2836676}"/>
          </ac:spMkLst>
        </pc:spChg>
      </pc:sldChg>
      <pc:sldChg chg="modSp">
        <pc:chgData name="Dave Hodgdon" userId="af2b767c82063c7b" providerId="OrgId" clId="{DBEE80A8-D2D4-4E1C-95E0-5DE4C5B0CCDD}" dt="2020-10-11T13:24:47.574" v="287" actId="27636"/>
        <pc:sldMkLst>
          <pc:docMk/>
          <pc:sldMk cId="400875155" sldId="415"/>
        </pc:sldMkLst>
        <pc:spChg chg="mod">
          <ac:chgData name="Dave Hodgdon" userId="af2b767c82063c7b" providerId="OrgId" clId="{DBEE80A8-D2D4-4E1C-95E0-5DE4C5B0CCDD}" dt="2020-10-11T13:24:44.389" v="285" actId="1076"/>
          <ac:spMkLst>
            <pc:docMk/>
            <pc:sldMk cId="400875155" sldId="415"/>
            <ac:spMk id="2" creationId="{6A6AB81F-B453-4BDB-8BA5-BC8BDA37C026}"/>
          </ac:spMkLst>
        </pc:spChg>
        <pc:spChg chg="mod">
          <ac:chgData name="Dave Hodgdon" userId="af2b767c82063c7b" providerId="OrgId" clId="{DBEE80A8-D2D4-4E1C-95E0-5DE4C5B0CCDD}" dt="2020-10-11T13:24:47.574" v="287" actId="27636"/>
          <ac:spMkLst>
            <pc:docMk/>
            <pc:sldMk cId="400875155" sldId="415"/>
            <ac:spMk id="3" creationId="{688AD429-384E-4798-9A77-4269D2836676}"/>
          </ac:spMkLst>
        </pc:spChg>
      </pc:sldChg>
      <pc:sldChg chg="modSp">
        <pc:chgData name="Dave Hodgdon" userId="af2b767c82063c7b" providerId="OrgId" clId="{DBEE80A8-D2D4-4E1C-95E0-5DE4C5B0CCDD}" dt="2020-10-11T13:23:36.557" v="265" actId="14100"/>
        <pc:sldMkLst>
          <pc:docMk/>
          <pc:sldMk cId="2324757448" sldId="416"/>
        </pc:sldMkLst>
        <pc:spChg chg="mod">
          <ac:chgData name="Dave Hodgdon" userId="af2b767c82063c7b" providerId="OrgId" clId="{DBEE80A8-D2D4-4E1C-95E0-5DE4C5B0CCDD}" dt="2020-10-11T13:23:33.923" v="264" actId="14100"/>
          <ac:spMkLst>
            <pc:docMk/>
            <pc:sldMk cId="2324757448" sldId="416"/>
            <ac:spMk id="2" creationId="{6A6AB81F-B453-4BDB-8BA5-BC8BDA37C026}"/>
          </ac:spMkLst>
        </pc:spChg>
        <pc:spChg chg="mod">
          <ac:chgData name="Dave Hodgdon" userId="af2b767c82063c7b" providerId="OrgId" clId="{DBEE80A8-D2D4-4E1C-95E0-5DE4C5B0CCDD}" dt="2020-10-11T13:23:36.557" v="265" actId="14100"/>
          <ac:spMkLst>
            <pc:docMk/>
            <pc:sldMk cId="2324757448" sldId="416"/>
            <ac:spMk id="3" creationId="{688AD429-384E-4798-9A77-4269D2836676}"/>
          </ac:spMkLst>
        </pc:spChg>
      </pc:sldChg>
      <pc:sldChg chg="modSp add">
        <pc:chgData name="Dave Hodgdon" userId="af2b767c82063c7b" providerId="OrgId" clId="{DBEE80A8-D2D4-4E1C-95E0-5DE4C5B0CCDD}" dt="2020-10-11T13:20:05.313" v="113" actId="6549"/>
        <pc:sldMkLst>
          <pc:docMk/>
          <pc:sldMk cId="1822588817" sldId="419"/>
        </pc:sldMkLst>
        <pc:spChg chg="mod">
          <ac:chgData name="Dave Hodgdon" userId="af2b767c82063c7b" providerId="OrgId" clId="{DBEE80A8-D2D4-4E1C-95E0-5DE4C5B0CCDD}" dt="2020-10-11T13:17:41.260" v="85" actId="14100"/>
          <ac:spMkLst>
            <pc:docMk/>
            <pc:sldMk cId="1822588817" sldId="419"/>
            <ac:spMk id="2" creationId="{00000000-0000-0000-0000-000000000000}"/>
          </ac:spMkLst>
        </pc:spChg>
        <pc:spChg chg="mod">
          <ac:chgData name="Dave Hodgdon" userId="af2b767c82063c7b" providerId="OrgId" clId="{DBEE80A8-D2D4-4E1C-95E0-5DE4C5B0CCDD}" dt="2020-10-11T13:20:05.313" v="113" actId="6549"/>
          <ac:spMkLst>
            <pc:docMk/>
            <pc:sldMk cId="1822588817" sldId="419"/>
            <ac:spMk id="6" creationId="{4A2E78A3-2118-4FA1-8898-9A0B5CB4D4DF}"/>
          </ac:spMkLst>
        </pc:spChg>
      </pc:sldChg>
      <pc:sldChg chg="modSp add ord">
        <pc:chgData name="Dave Hodgdon" userId="af2b767c82063c7b" providerId="OrgId" clId="{DBEE80A8-D2D4-4E1C-95E0-5DE4C5B0CCDD}" dt="2020-10-11T13:36:16.589" v="419" actId="6549"/>
        <pc:sldMkLst>
          <pc:docMk/>
          <pc:sldMk cId="1846282123" sldId="420"/>
        </pc:sldMkLst>
        <pc:spChg chg="mod">
          <ac:chgData name="Dave Hodgdon" userId="af2b767c82063c7b" providerId="OrgId" clId="{DBEE80A8-D2D4-4E1C-95E0-5DE4C5B0CCDD}" dt="2020-10-11T13:17:29.964" v="83" actId="1076"/>
          <ac:spMkLst>
            <pc:docMk/>
            <pc:sldMk cId="1846282123" sldId="420"/>
            <ac:spMk id="2" creationId="{00000000-0000-0000-0000-000000000000}"/>
          </ac:spMkLst>
        </pc:spChg>
        <pc:spChg chg="mod">
          <ac:chgData name="Dave Hodgdon" userId="af2b767c82063c7b" providerId="OrgId" clId="{DBEE80A8-D2D4-4E1C-95E0-5DE4C5B0CCDD}" dt="2020-10-11T13:36:16.589" v="419" actId="6549"/>
          <ac:spMkLst>
            <pc:docMk/>
            <pc:sldMk cId="1846282123" sldId="420"/>
            <ac:spMk id="6" creationId="{4A2E78A3-2118-4FA1-8898-9A0B5CB4D4DF}"/>
          </ac:spMkLst>
        </pc:spChg>
      </pc:sldChg>
    </pc:docChg>
  </pc:docChgLst>
  <pc:docChgLst>
    <pc:chgData name="Dave Hodgdon" userId="c82a1147-a16b-4c7d-bb06-e9c97107290c" providerId="ADAL" clId="{EABBF081-8A60-4325-AD4A-50F8F2C5F47A}"/>
    <pc:docChg chg="modSld">
      <pc:chgData name="Dave Hodgdon" userId="c82a1147-a16b-4c7d-bb06-e9c97107290c" providerId="ADAL" clId="{EABBF081-8A60-4325-AD4A-50F8F2C5F47A}" dt="2020-10-12T19:49:46.176" v="63" actId="20577"/>
      <pc:docMkLst>
        <pc:docMk/>
      </pc:docMkLst>
      <pc:sldChg chg="modSp">
        <pc:chgData name="Dave Hodgdon" userId="c82a1147-a16b-4c7d-bb06-e9c97107290c" providerId="ADAL" clId="{EABBF081-8A60-4325-AD4A-50F8F2C5F47A}" dt="2020-10-12T13:21:27.806" v="57" actId="20577"/>
        <pc:sldMkLst>
          <pc:docMk/>
          <pc:sldMk cId="376945975" sldId="347"/>
        </pc:sldMkLst>
        <pc:spChg chg="mod">
          <ac:chgData name="Dave Hodgdon" userId="c82a1147-a16b-4c7d-bb06-e9c97107290c" providerId="ADAL" clId="{EABBF081-8A60-4325-AD4A-50F8F2C5F47A}" dt="2020-10-12T13:21:27.806" v="57" actId="20577"/>
          <ac:spMkLst>
            <pc:docMk/>
            <pc:sldMk cId="376945975" sldId="347"/>
            <ac:spMk id="6" creationId="{4A2E78A3-2118-4FA1-8898-9A0B5CB4D4DF}"/>
          </ac:spMkLst>
        </pc:spChg>
      </pc:sldChg>
      <pc:sldChg chg="modSp">
        <pc:chgData name="Dave Hodgdon" userId="c82a1147-a16b-4c7d-bb06-e9c97107290c" providerId="ADAL" clId="{EABBF081-8A60-4325-AD4A-50F8F2C5F47A}" dt="2020-10-12T19:49:46.176" v="63" actId="20577"/>
        <pc:sldMkLst>
          <pc:docMk/>
          <pc:sldMk cId="69634824" sldId="405"/>
        </pc:sldMkLst>
        <pc:spChg chg="mod">
          <ac:chgData name="Dave Hodgdon" userId="c82a1147-a16b-4c7d-bb06-e9c97107290c" providerId="ADAL" clId="{EABBF081-8A60-4325-AD4A-50F8F2C5F47A}" dt="2020-10-12T19:49:46.176" v="63" actId="20577"/>
          <ac:spMkLst>
            <pc:docMk/>
            <pc:sldMk cId="69634824" sldId="405"/>
            <ac:spMk id="3" creationId="{00000000-0000-0000-0000-000000000000}"/>
          </ac:spMkLst>
        </pc:spChg>
      </pc:sldChg>
      <pc:sldChg chg="modSp">
        <pc:chgData name="Dave Hodgdon" userId="c82a1147-a16b-4c7d-bb06-e9c97107290c" providerId="ADAL" clId="{EABBF081-8A60-4325-AD4A-50F8F2C5F47A}" dt="2020-10-12T13:18:28.385" v="32" actId="6549"/>
        <pc:sldMkLst>
          <pc:docMk/>
          <pc:sldMk cId="992266390" sldId="411"/>
        </pc:sldMkLst>
        <pc:spChg chg="mod">
          <ac:chgData name="Dave Hodgdon" userId="c82a1147-a16b-4c7d-bb06-e9c97107290c" providerId="ADAL" clId="{EABBF081-8A60-4325-AD4A-50F8F2C5F47A}" dt="2020-10-12T13:18:28.385" v="32" actId="6549"/>
          <ac:spMkLst>
            <pc:docMk/>
            <pc:sldMk cId="992266390" sldId="411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87991C-B5EA-DA41-BC7C-1C3E980F0C52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1FAC1-CFB9-8B48-A0BD-D76F5243D6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329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5D4091-F583-E741-B84D-C52BECA6F8AA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249C4-2939-4141-9938-C4DC529114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478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08428" y="4678911"/>
            <a:ext cx="780291" cy="27384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4BF9C43-A051-634D-90D9-9A8FCAEC58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85800" y="1820717"/>
            <a:ext cx="7772400" cy="110251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HTG_logo_trnsprnt bkg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393" y="542416"/>
            <a:ext cx="1968885" cy="84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269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77913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7669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D89797D-7405-4647-AFBF-A6FEF0DE4B8D}" type="datetime1">
              <a:rPr lang="en-US" smtClean="0"/>
              <a:pPr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BF9C43-A051-634D-90D9-9A8FCAEC58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665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8E3BD95-7B18-924C-9321-338CFC85BAB0}" type="datetime1">
              <a:rPr lang="en-US" smtClean="0"/>
              <a:pPr/>
              <a:t>10/12/2020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BF9C43-A051-634D-90D9-9A8FCAEC58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00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5038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3547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rowd-blur.jpg"/>
          <p:cNvPicPr>
            <a:picLocks noChangeAspect="1"/>
          </p:cNvPicPr>
          <p:nvPr userDrawn="1"/>
        </p:nvPicPr>
        <p:blipFill rotWithShape="1">
          <a:blip r:embed="rId2" cstate="screen"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5512"/>
            <a:ext cx="9144000" cy="5008725"/>
          </a:xfrm>
          <a:prstGeom prst="rect">
            <a:avLst/>
          </a:prstGeom>
        </p:spPr>
      </p:pic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08428" y="4678911"/>
            <a:ext cx="780291" cy="27384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4BF9C43-A051-634D-90D9-9A8FCAEC58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93715"/>
            <a:ext cx="8229600" cy="8572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371600" y="1660201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HTG_logo_white_trnsprnt bkgd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028" y="4333395"/>
            <a:ext cx="1248189" cy="53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458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08428" y="4678911"/>
            <a:ext cx="780291" cy="27384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4BF9C43-A051-634D-90D9-9A8FCAEC58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1660201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 descr="HTG_logo_white_trnsprnt bkg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028" y="4333395"/>
            <a:ext cx="1248189" cy="53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831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9371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7887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08428" y="4678911"/>
            <a:ext cx="780291" cy="27384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4BF9C43-A051-634D-90D9-9A8FCAEC58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1555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HTG_logo_white_trnsprnt bkgd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028" y="4333395"/>
            <a:ext cx="1248189" cy="534938"/>
          </a:xfrm>
          <a:prstGeom prst="rect">
            <a:avLst/>
          </a:prstGeom>
        </p:spPr>
      </p:pic>
      <p:sp>
        <p:nvSpPr>
          <p:cNvPr id="8" name="Right Triangle 7"/>
          <p:cNvSpPr/>
          <p:nvPr userDrawn="1"/>
        </p:nvSpPr>
        <p:spPr>
          <a:xfrm>
            <a:off x="8709" y="4410031"/>
            <a:ext cx="5033554" cy="73152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/>
          <p:cNvSpPr/>
          <p:nvPr userDrawn="1"/>
        </p:nvSpPr>
        <p:spPr>
          <a:xfrm rot="10800000" flipV="1">
            <a:off x="2151017" y="4326655"/>
            <a:ext cx="6992983" cy="814896"/>
          </a:xfrm>
          <a:prstGeom prst="rt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4" t="25570" b="16507"/>
          <a:stretch/>
        </p:blipFill>
        <p:spPr>
          <a:xfrm>
            <a:off x="69040" y="4665974"/>
            <a:ext cx="1115325" cy="39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835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49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75" r:id="rId8"/>
    <p:sldLayoutId id="2147483658" r:id="rId9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1"/>
            <a:ext cx="7772400" cy="1785938"/>
          </a:xfrm>
        </p:spPr>
        <p:txBody>
          <a:bodyPr>
            <a:normAutofit/>
          </a:bodyPr>
          <a:lstStyle/>
          <a:p>
            <a:r>
              <a:rPr lang="en-US" dirty="0"/>
              <a:t>Portsmouth Computer Group</a:t>
            </a:r>
            <a:br>
              <a:rPr lang="en-US" dirty="0"/>
            </a:b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Remote Workforce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10/15/2020</a:t>
            </a:r>
          </a:p>
          <a:p>
            <a:r>
              <a:rPr lang="en-US" dirty="0"/>
              <a:t>PCG Technology Series</a:t>
            </a:r>
          </a:p>
        </p:txBody>
      </p:sp>
    </p:spTree>
    <p:extLst>
      <p:ext uri="{BB962C8B-B14F-4D97-AF65-F5344CB8AC3E}">
        <p14:creationId xmlns:p14="http://schemas.microsoft.com/office/powerpoint/2010/main" val="1083209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3716"/>
            <a:ext cx="7221682" cy="297956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6"/>
                </a:solidFill>
              </a:rPr>
              <a:t>Company Policy, Processes &amp; Standards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2E78A3-2118-4FA1-8898-9A0B5CB4D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05218"/>
            <a:ext cx="8229600" cy="3877141"/>
          </a:xfrm>
        </p:spPr>
        <p:txBody>
          <a:bodyPr>
            <a:normAutofit/>
          </a:bodyPr>
          <a:lstStyle/>
          <a:p>
            <a:r>
              <a:rPr lang="en-US" dirty="0"/>
              <a:t>Standards</a:t>
            </a:r>
          </a:p>
          <a:p>
            <a:pPr lvl="1"/>
            <a:r>
              <a:rPr lang="en-US" dirty="0"/>
              <a:t>Company owned PC/Notebook - Managed</a:t>
            </a:r>
          </a:p>
          <a:p>
            <a:pPr lvl="1"/>
            <a:r>
              <a:rPr lang="en-US" dirty="0"/>
              <a:t>Private Wireless, don’t use public Wireless</a:t>
            </a:r>
          </a:p>
          <a:p>
            <a:pPr lvl="1"/>
            <a:r>
              <a:rPr lang="en-US" dirty="0"/>
              <a:t>VPN/Security</a:t>
            </a:r>
          </a:p>
          <a:p>
            <a:pPr lvl="1"/>
            <a:r>
              <a:rPr lang="en-US" dirty="0"/>
              <a:t>Don’t use your cell Phone on the Private wireless</a:t>
            </a:r>
          </a:p>
          <a:p>
            <a:pPr lvl="1"/>
            <a:r>
              <a:rPr lang="en-US" dirty="0"/>
              <a:t>Security in place (AV, DNS, SPAM/365, Updates)</a:t>
            </a:r>
          </a:p>
          <a:p>
            <a:pPr lvl="1"/>
            <a:r>
              <a:rPr lang="en-US" dirty="0"/>
              <a:t>Security Awareness Training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588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AB81F-B453-4BDB-8BA5-BC8BDA37C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3716"/>
            <a:ext cx="8229600" cy="27106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Video Conferencing Tips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AD429-384E-4798-9A77-4269D2836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32865"/>
            <a:ext cx="8229600" cy="411691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Be ready / 8am-5pm</a:t>
            </a:r>
          </a:p>
          <a:p>
            <a:pPr lvl="1"/>
            <a:r>
              <a:rPr lang="en-US" dirty="0"/>
              <a:t>Dressed for success. You are the face of your Company</a:t>
            </a:r>
          </a:p>
          <a:p>
            <a:r>
              <a:rPr lang="en-US" dirty="0"/>
              <a:t>Webcam/Mic Quality</a:t>
            </a:r>
          </a:p>
          <a:p>
            <a:pPr lvl="1"/>
            <a:r>
              <a:rPr lang="en-US" dirty="0"/>
              <a:t>Mount on the monitor directly facing you</a:t>
            </a:r>
          </a:p>
          <a:p>
            <a:pPr lvl="1"/>
            <a:r>
              <a:rPr lang="en-US" dirty="0"/>
              <a:t>Always have the Video on and be prepared</a:t>
            </a:r>
          </a:p>
          <a:p>
            <a:r>
              <a:rPr lang="en-US" dirty="0"/>
              <a:t>Background/noise</a:t>
            </a:r>
          </a:p>
          <a:p>
            <a:pPr lvl="1"/>
            <a:r>
              <a:rPr lang="en-US" dirty="0"/>
              <a:t>Background-know what your audience is seeing</a:t>
            </a:r>
          </a:p>
          <a:p>
            <a:pPr lvl="1"/>
            <a:r>
              <a:rPr lang="en-US" dirty="0"/>
              <a:t>Know when to use a Headset</a:t>
            </a:r>
          </a:p>
          <a:p>
            <a:pPr lvl="1"/>
            <a:r>
              <a:rPr lang="en-US" dirty="0"/>
              <a:t>Mute/Turn off Mic when not talking</a:t>
            </a:r>
          </a:p>
          <a:p>
            <a:r>
              <a:rPr lang="en-US" dirty="0"/>
              <a:t>Headset/Noise Cancelling/Wireless</a:t>
            </a:r>
          </a:p>
          <a:p>
            <a:pPr lvl="1"/>
            <a:r>
              <a:rPr lang="en-US" dirty="0"/>
              <a:t>PCG has invested in the best headsets for our staff</a:t>
            </a:r>
          </a:p>
          <a:p>
            <a:pPr lvl="2"/>
            <a:r>
              <a:rPr lang="en-US" dirty="0"/>
              <a:t>Quality Audio/Sound for the best client experience</a:t>
            </a:r>
          </a:p>
          <a:p>
            <a:pPr lvl="2"/>
            <a:r>
              <a:rPr lang="en-US" dirty="0"/>
              <a:t>Removes some of the background noise</a:t>
            </a:r>
          </a:p>
        </p:txBody>
      </p:sp>
    </p:spTree>
    <p:extLst>
      <p:ext uri="{BB962C8B-B14F-4D97-AF65-F5344CB8AC3E}">
        <p14:creationId xmlns:p14="http://schemas.microsoft.com/office/powerpoint/2010/main" val="2324757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AB81F-B453-4BDB-8BA5-BC8BDA37C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3715"/>
            <a:ext cx="8229600" cy="429616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chemeClr val="accent6"/>
                </a:solidFill>
              </a:rPr>
              <a:t>Video Conferencing Tips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AD429-384E-4798-9A77-4269D2836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0752"/>
            <a:ext cx="8229600" cy="378160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Add Teams/Zoom App to your Cell Phone</a:t>
            </a:r>
          </a:p>
          <a:p>
            <a:pPr lvl="1"/>
            <a:r>
              <a:rPr lang="en-US" dirty="0"/>
              <a:t>Be ready to take Calls/Appts when needed</a:t>
            </a:r>
          </a:p>
          <a:p>
            <a:r>
              <a:rPr lang="en-US" dirty="0"/>
              <a:t>Scheduling</a:t>
            </a:r>
          </a:p>
          <a:p>
            <a:pPr lvl="1"/>
            <a:r>
              <a:rPr lang="en-US" dirty="0"/>
              <a:t>Sending invites out. Be Prepared!!</a:t>
            </a:r>
          </a:p>
          <a:p>
            <a:r>
              <a:rPr lang="en-US" dirty="0"/>
              <a:t>Know how to use Teams, Zoom, etc.</a:t>
            </a:r>
          </a:p>
          <a:p>
            <a:pPr lvl="1"/>
            <a:r>
              <a:rPr lang="en-US" dirty="0"/>
              <a:t>Train your staff</a:t>
            </a:r>
          </a:p>
          <a:p>
            <a:r>
              <a:rPr lang="en-US" dirty="0"/>
              <a:t>New Features in Teams – Pretty cool stuff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  <a:p>
            <a:pPr lvl="1"/>
            <a:r>
              <a:rPr lang="en-US" dirty="0"/>
              <a:t>Confirm you have the most recent updates</a:t>
            </a:r>
          </a:p>
          <a:p>
            <a:r>
              <a:rPr lang="en-US" dirty="0"/>
              <a:t>Teams. You can add a MS 365 Phone Subscription</a:t>
            </a:r>
          </a:p>
          <a:p>
            <a:pPr lvl="1"/>
            <a:r>
              <a:rPr lang="en-US" dirty="0"/>
              <a:t>Service to invite Prospects/Clients/Vendors to join your call </a:t>
            </a:r>
          </a:p>
          <a:p>
            <a:pPr lvl="1"/>
            <a:r>
              <a:rPr lang="en-US" dirty="0"/>
              <a:t>You need to make a difference. Standout !!</a:t>
            </a:r>
          </a:p>
        </p:txBody>
      </p:sp>
    </p:spTree>
    <p:extLst>
      <p:ext uri="{BB962C8B-B14F-4D97-AF65-F5344CB8AC3E}">
        <p14:creationId xmlns:p14="http://schemas.microsoft.com/office/powerpoint/2010/main" val="627786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AB81F-B453-4BDB-8BA5-BC8BDA37C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688" y="228119"/>
            <a:ext cx="8229600" cy="466044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chemeClr val="accent6"/>
                </a:solidFill>
              </a:rPr>
              <a:t>Support After Hours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AD429-384E-4798-9A77-4269D2836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87506"/>
            <a:ext cx="8229600" cy="379485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Does your Company and Staff need Help Desk Support after hours?</a:t>
            </a:r>
          </a:p>
          <a:p>
            <a:r>
              <a:rPr lang="en-US" dirty="0"/>
              <a:t>Many employees now are:</a:t>
            </a:r>
          </a:p>
          <a:p>
            <a:pPr lvl="1"/>
            <a:r>
              <a:rPr lang="en-US" dirty="0"/>
              <a:t>Taking care of their kids and helping with School work</a:t>
            </a:r>
          </a:p>
          <a:p>
            <a:pPr lvl="1"/>
            <a:r>
              <a:rPr lang="en-US" dirty="0"/>
              <a:t>Assisting parents/family members</a:t>
            </a:r>
          </a:p>
          <a:p>
            <a:pPr lvl="1"/>
            <a:r>
              <a:rPr lang="en-US" dirty="0"/>
              <a:t>Working different hours now to get their 40 hours in &amp; do their job</a:t>
            </a:r>
          </a:p>
          <a:p>
            <a:r>
              <a:rPr lang="en-US" dirty="0"/>
              <a:t>PCG offers 24x7 Help Desk support now</a:t>
            </a:r>
          </a:p>
          <a:p>
            <a:pPr lvl="1"/>
            <a:r>
              <a:rPr lang="en-US" dirty="0"/>
              <a:t>This was a critical service to put in place since Covid</a:t>
            </a:r>
          </a:p>
          <a:p>
            <a:r>
              <a:rPr lang="en-US" dirty="0"/>
              <a:t>Chat/Phone Call</a:t>
            </a:r>
          </a:p>
        </p:txBody>
      </p:sp>
    </p:spTree>
    <p:extLst>
      <p:ext uri="{BB962C8B-B14F-4D97-AF65-F5344CB8AC3E}">
        <p14:creationId xmlns:p14="http://schemas.microsoft.com/office/powerpoint/2010/main" val="400875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259"/>
            <a:ext cx="8229600" cy="635725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chemeClr val="accent6">
                    <a:lumMod val="75000"/>
                  </a:schemeClr>
                </a:solidFill>
              </a:rPr>
              <a:t>Readers Digest Version Remote Workers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682" y="888274"/>
            <a:ext cx="8323118" cy="3794085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/>
          </a:p>
          <a:p>
            <a:pPr marL="0" indent="0">
              <a:buNone/>
            </a:pPr>
            <a:endParaRPr lang="en-US" sz="2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61D21D-ADFB-4E72-828D-F04D60441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212" y="823984"/>
            <a:ext cx="6707637" cy="357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758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window, building&#10;&#10;Description automatically generated">
            <a:extLst>
              <a:ext uri="{FF2B5EF4-FFF2-40B4-BE49-F238E27FC236}">
                <a16:creationId xmlns:a16="http://schemas.microsoft.com/office/drawing/2014/main" id="{C4F5A9DB-055B-41BA-A689-9E68E68401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960" b="85"/>
          <a:stretch/>
        </p:blipFill>
        <p:spPr>
          <a:xfrm>
            <a:off x="0" y="10"/>
            <a:ext cx="9143979" cy="5143490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748631"/>
            <a:ext cx="4512879" cy="4394869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15288" y="2502854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075" y="1244581"/>
            <a:ext cx="3924727" cy="3402967"/>
          </a:xfrm>
        </p:spPr>
        <p:txBody>
          <a:bodyPr anchor="ctr"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Cyber security at all time high since Covid</a:t>
            </a:r>
          </a:p>
          <a:p>
            <a:pPr marL="0" indent="0">
              <a:lnSpc>
                <a:spcPct val="90000"/>
              </a:lnSpc>
              <a:buNone/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dirty="0"/>
              <a:t>Ransomware attack every 11 seconds</a:t>
            </a:r>
          </a:p>
          <a:p>
            <a:pPr marL="0" indent="0">
              <a:lnSpc>
                <a:spcPct val="90000"/>
              </a:lnSpc>
              <a:buNone/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dirty="0"/>
              <a:t>There have been more Ransomware incidents in the last 6 months than there were in the past 2 years</a:t>
            </a:r>
          </a:p>
          <a:p>
            <a:pPr marL="0" indent="0">
              <a:lnSpc>
                <a:spcPct val="90000"/>
              </a:lnSpc>
              <a:buNone/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dirty="0"/>
              <a:t>82% of Companies Lack the Funds to Deal with the Repercussions of a Cyber Attack</a:t>
            </a:r>
            <a:br>
              <a:rPr lang="en-US" sz="1600" dirty="0"/>
            </a:b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dirty="0"/>
              <a:t>The Average Cyber Attack Carries a Price Tag of 100k to $5 Million for the SMB </a:t>
            </a:r>
            <a:br>
              <a:rPr lang="en-US" sz="1600" dirty="0"/>
            </a:b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dirty="0"/>
              <a:t>Experience 14+ Hours of Downtime During a Breach</a:t>
            </a:r>
            <a:br>
              <a:rPr lang="en-US" sz="1600" dirty="0"/>
            </a:b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dirty="0"/>
              <a:t>1 in 243 Emails are Malicious</a:t>
            </a:r>
          </a:p>
        </p:txBody>
      </p:sp>
    </p:spTree>
    <p:extLst>
      <p:ext uri="{BB962C8B-B14F-4D97-AF65-F5344CB8AC3E}">
        <p14:creationId xmlns:p14="http://schemas.microsoft.com/office/powerpoint/2010/main" val="3522024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3716"/>
            <a:ext cx="7221682" cy="334082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6"/>
                </a:solidFill>
              </a:rPr>
              <a:t>Remote Workers Security/Cyber Security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2E78A3-2118-4FA1-8898-9A0B5CB4D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84746"/>
            <a:ext cx="8229600" cy="3897613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Remote Workforce Security Concerns and Steps to resolve (Plan)</a:t>
            </a:r>
          </a:p>
          <a:p>
            <a:r>
              <a:rPr lang="en-US" dirty="0"/>
              <a:t>Security Risk Assessment</a:t>
            </a:r>
          </a:p>
          <a:p>
            <a:pPr lvl="1"/>
            <a:r>
              <a:rPr lang="en-US" dirty="0"/>
              <a:t>Why this is needed and the Value to your Business</a:t>
            </a:r>
          </a:p>
          <a:p>
            <a:pPr lvl="1"/>
            <a:r>
              <a:rPr lang="en-US" dirty="0"/>
              <a:t>Company Standards/Expectations</a:t>
            </a:r>
          </a:p>
          <a:p>
            <a:r>
              <a:rPr lang="en-US" dirty="0"/>
              <a:t>Cyber Security Basics</a:t>
            </a:r>
          </a:p>
          <a:p>
            <a:pPr lvl="1"/>
            <a:r>
              <a:rPr lang="en-US" dirty="0"/>
              <a:t>PW Manager, MFA, SAT, Encryption, SPAM</a:t>
            </a:r>
          </a:p>
          <a:p>
            <a:pPr lvl="1"/>
            <a:r>
              <a:rPr lang="en-US" dirty="0"/>
              <a:t>Business Continuity, 365 email backup, Imaging (“RTO”)</a:t>
            </a:r>
          </a:p>
          <a:p>
            <a:pPr lvl="1"/>
            <a:r>
              <a:rPr lang="en-US" dirty="0"/>
              <a:t>Firewall, EDR, Intrusion Detection</a:t>
            </a:r>
          </a:p>
          <a:p>
            <a:pPr lvl="1"/>
            <a:r>
              <a:rPr lang="en-US" dirty="0"/>
              <a:t>Remote Workforce Policy</a:t>
            </a:r>
          </a:p>
          <a:p>
            <a:pPr lvl="2"/>
            <a:r>
              <a:rPr lang="en-US" dirty="0"/>
              <a:t>What is accepted and not</a:t>
            </a:r>
          </a:p>
          <a:p>
            <a:r>
              <a:rPr lang="en-US" dirty="0"/>
              <a:t>Compliancy</a:t>
            </a:r>
          </a:p>
          <a:p>
            <a:pPr lvl="1"/>
            <a:r>
              <a:rPr lang="en-US" dirty="0"/>
              <a:t>NIST, CMMC “Cyber Maturity Model Certification”, HIPAA</a:t>
            </a:r>
          </a:p>
          <a:p>
            <a:pPr lvl="1"/>
            <a:r>
              <a:rPr lang="en-US" dirty="0"/>
              <a:t>Compliance by Industry</a:t>
            </a:r>
          </a:p>
        </p:txBody>
      </p:sp>
    </p:spTree>
    <p:extLst>
      <p:ext uri="{BB962C8B-B14F-4D97-AF65-F5344CB8AC3E}">
        <p14:creationId xmlns:p14="http://schemas.microsoft.com/office/powerpoint/2010/main" val="480019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3715"/>
            <a:ext cx="8229600" cy="594559"/>
          </a:xfrm>
        </p:spPr>
        <p:txBody>
          <a:bodyPr>
            <a:normAutofit fontScale="90000"/>
          </a:bodyPr>
          <a:lstStyle/>
          <a:p>
            <a:r>
              <a:rPr lang="en-US" sz="4000" b="1">
                <a:solidFill>
                  <a:schemeClr val="accent6">
                    <a:lumMod val="75000"/>
                  </a:schemeClr>
                </a:solidFill>
              </a:rPr>
              <a:t>Top 3 Action items to be thinking a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</a:rPr>
              <a:t>bout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682" y="888274"/>
            <a:ext cx="8323118" cy="3794085"/>
          </a:xfrm>
        </p:spPr>
        <p:txBody>
          <a:bodyPr>
            <a:normAutofit/>
          </a:bodyPr>
          <a:lstStyle/>
          <a:p>
            <a:r>
              <a:rPr lang="en-US" sz="3600" dirty="0"/>
              <a:t>Remote Workforce Policy</a:t>
            </a:r>
          </a:p>
          <a:p>
            <a:pPr lvl="1"/>
            <a:r>
              <a:rPr lang="en-US" sz="3200" dirty="0"/>
              <a:t>What are they doing all day</a:t>
            </a:r>
          </a:p>
          <a:p>
            <a:pPr lvl="1"/>
            <a:r>
              <a:rPr lang="en-US" sz="3200" dirty="0"/>
              <a:t>How can you manage and control this</a:t>
            </a:r>
          </a:p>
          <a:p>
            <a:r>
              <a:rPr lang="en-US" sz="3600" dirty="0"/>
              <a:t>Standards</a:t>
            </a:r>
          </a:p>
          <a:p>
            <a:r>
              <a:rPr lang="en-US" sz="3600" dirty="0"/>
              <a:t>Security Stack (Layers needed)</a:t>
            </a:r>
          </a:p>
          <a:p>
            <a:pPr marL="0" indent="0">
              <a:buNone/>
            </a:pPr>
            <a:r>
              <a:rPr lang="en-US" sz="3600" dirty="0"/>
              <a:t>	 - Every Business/Industry is different</a:t>
            </a:r>
          </a:p>
        </p:txBody>
      </p:sp>
    </p:spTree>
    <p:extLst>
      <p:ext uri="{BB962C8B-B14F-4D97-AF65-F5344CB8AC3E}">
        <p14:creationId xmlns:p14="http://schemas.microsoft.com/office/powerpoint/2010/main" val="3215846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3716"/>
            <a:ext cx="8229600" cy="354554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chemeClr val="accent6"/>
                </a:solidFill>
              </a:rPr>
              <a:t>How do we lower our RISK together?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682" y="805218"/>
            <a:ext cx="8323118" cy="3877141"/>
          </a:xfrm>
        </p:spPr>
        <p:txBody>
          <a:bodyPr>
            <a:normAutofit fontScale="77500" lnSpcReduction="20000"/>
          </a:bodyPr>
          <a:lstStyle/>
          <a:p>
            <a:r>
              <a:rPr lang="en-US"/>
              <a:t>You “The Company” ultimately owns the data and how you will manage (what is acceptable) your Remote workforce</a:t>
            </a:r>
          </a:p>
          <a:p>
            <a:pPr lvl="1"/>
            <a:r>
              <a:rPr lang="en-US"/>
              <a:t>The decisions you make will determine your outcome</a:t>
            </a:r>
          </a:p>
          <a:p>
            <a:r>
              <a:rPr lang="en-US"/>
              <a:t>Advanced threats have created the need for advanced security, and it can’t be solved by technology alone</a:t>
            </a:r>
          </a:p>
          <a:p>
            <a:pPr lvl="1"/>
            <a:r>
              <a:rPr lang="en-US" sz="2600">
                <a:solidFill>
                  <a:schemeClr val="accent1"/>
                </a:solidFill>
                <a:highlight>
                  <a:srgbClr val="FFFF00"/>
                </a:highlight>
              </a:rPr>
              <a:t>Human Factor is what the Cyber Criminals are banking on</a:t>
            </a:r>
          </a:p>
          <a:p>
            <a:r>
              <a:rPr lang="en-US"/>
              <a:t>Awareness is the first step</a:t>
            </a:r>
          </a:p>
          <a:p>
            <a:pPr lvl="1"/>
            <a:r>
              <a:rPr lang="en-US"/>
              <a:t>Remote Workforce</a:t>
            </a:r>
          </a:p>
          <a:p>
            <a:pPr lvl="2"/>
            <a:r>
              <a:rPr lang="en-US"/>
              <a:t>PCG provides custom Security Training Sessions </a:t>
            </a:r>
          </a:p>
          <a:p>
            <a:r>
              <a:rPr lang="en-US"/>
              <a:t>Simulated Phishing Campaigns/Educate your employees</a:t>
            </a:r>
          </a:p>
          <a:p>
            <a:r>
              <a:rPr lang="en-US"/>
              <a:t>Strong Passwords and MFA are </a:t>
            </a:r>
            <a:r>
              <a:rPr lang="en-US" b="1">
                <a:highlight>
                  <a:srgbClr val="FFFF00"/>
                </a:highlight>
              </a:rPr>
              <a:t>CRITICAL!!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416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AB81F-B453-4BDB-8BA5-BC8BDA37C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solidFill>
                  <a:schemeClr val="accent6">
                    <a:lumMod val="75000"/>
                  </a:schemeClr>
                </a:solidFill>
              </a:rPr>
              <a:t>How can you minimize your risks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AD429-384E-4798-9A77-4269D2836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There are many things you can do</a:t>
            </a:r>
          </a:p>
          <a:p>
            <a:r>
              <a:rPr lang="en-US"/>
              <a:t>It all starts with having a plan</a:t>
            </a:r>
          </a:p>
          <a:p>
            <a:pPr lvl="1"/>
            <a:r>
              <a:rPr lang="en-US"/>
              <a:t>AUP “Acceptable use Policy”</a:t>
            </a:r>
          </a:p>
          <a:p>
            <a:pPr lvl="2"/>
            <a:r>
              <a:rPr lang="en-US"/>
              <a:t>Key Focus now is on your Remote Workforce </a:t>
            </a:r>
          </a:p>
          <a:p>
            <a:r>
              <a:rPr lang="en-US"/>
              <a:t>Compliancy </a:t>
            </a:r>
          </a:p>
          <a:p>
            <a:pPr lvl="1"/>
            <a:r>
              <a:rPr lang="en-US"/>
              <a:t>For your 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406364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337" y="331774"/>
            <a:ext cx="8917577" cy="80905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Welcome to PCG’s Technology Workshop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3743"/>
            <a:ext cx="8229600" cy="3198615"/>
          </a:xfrm>
        </p:spPr>
        <p:txBody>
          <a:bodyPr>
            <a:normAutofit/>
          </a:bodyPr>
          <a:lstStyle/>
          <a:p>
            <a:r>
              <a:rPr lang="en-US" sz="2800"/>
              <a:t>Todays Speakers from PCG</a:t>
            </a:r>
          </a:p>
          <a:p>
            <a:pPr lvl="1"/>
            <a:r>
              <a:rPr lang="en-US" sz="2400" b="1"/>
              <a:t>David Hodgdon (Founder, Cyber Security Expert)</a:t>
            </a:r>
          </a:p>
          <a:p>
            <a:pPr lvl="1"/>
            <a:r>
              <a:rPr lang="en-US" sz="2400" b="1"/>
              <a:t>Steve Ripper (Senior Engineer and Security/365 Expert)</a:t>
            </a:r>
          </a:p>
          <a:p>
            <a:pPr marL="457200" lvl="1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953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3715"/>
            <a:ext cx="8229600" cy="594559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chemeClr val="accent6">
                    <a:lumMod val="75000"/>
                  </a:schemeClr>
                </a:solidFill>
              </a:rPr>
              <a:t>Employee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682" y="888274"/>
            <a:ext cx="8323118" cy="3794085"/>
          </a:xfrm>
        </p:spPr>
        <p:txBody>
          <a:bodyPr>
            <a:normAutofit/>
          </a:bodyPr>
          <a:lstStyle/>
          <a:p>
            <a:endParaRPr lang="en-US" sz="2400"/>
          </a:p>
          <a:p>
            <a:pPr marL="0" indent="0">
              <a:buNone/>
            </a:pPr>
            <a:endParaRPr lang="en-US" sz="2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0BBD51-585B-4006-BE78-A8E7FB226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6" y="1328737"/>
            <a:ext cx="8815328" cy="306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1559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337" y="331774"/>
            <a:ext cx="8917577" cy="374197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6"/>
                </a:solidFill>
              </a:rPr>
              <a:t>Next PCG Technology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7507"/>
            <a:ext cx="8229600" cy="3924220"/>
          </a:xfrm>
        </p:spPr>
        <p:txBody>
          <a:bodyPr>
            <a:normAutofit/>
          </a:bodyPr>
          <a:lstStyle/>
          <a:p>
            <a:r>
              <a:rPr lang="en-US" sz="2800" dirty="0"/>
              <a:t>Our next Workshop will </a:t>
            </a:r>
            <a:r>
              <a:rPr lang="en-US" sz="2800"/>
              <a:t>be on </a:t>
            </a:r>
            <a:r>
              <a:rPr lang="en-US" sz="2800" dirty="0"/>
              <a:t>November 19th</a:t>
            </a:r>
          </a:p>
          <a:p>
            <a:pPr lvl="1"/>
            <a:r>
              <a:rPr lang="en-US" sz="3200" b="1" dirty="0">
                <a:solidFill>
                  <a:schemeClr val="tx2"/>
                </a:solidFill>
              </a:rPr>
              <a:t>Security Risk Assessments</a:t>
            </a:r>
            <a:endParaRPr lang="en-US" sz="2800" b="1" dirty="0">
              <a:solidFill>
                <a:schemeClr val="tx2"/>
              </a:solidFill>
            </a:endParaRPr>
          </a:p>
          <a:p>
            <a:pPr lvl="2"/>
            <a:r>
              <a:rPr lang="en-US" sz="2800" b="1" dirty="0">
                <a:solidFill>
                  <a:schemeClr val="tx2"/>
                </a:solidFill>
              </a:rPr>
              <a:t>Process</a:t>
            </a:r>
          </a:p>
          <a:p>
            <a:pPr lvl="2"/>
            <a:r>
              <a:rPr lang="en-US" sz="2800" b="1" dirty="0">
                <a:solidFill>
                  <a:schemeClr val="tx2"/>
                </a:solidFill>
              </a:rPr>
              <a:t>Compliance</a:t>
            </a:r>
          </a:p>
          <a:p>
            <a:pPr lvl="3"/>
            <a:r>
              <a:rPr lang="en-US" sz="2400" b="1" dirty="0">
                <a:solidFill>
                  <a:schemeClr val="tx2"/>
                </a:solidFill>
              </a:rPr>
              <a:t>Industry Specific</a:t>
            </a:r>
          </a:p>
          <a:p>
            <a:pPr lvl="2"/>
            <a:r>
              <a:rPr lang="en-US" sz="2800" b="1" dirty="0">
                <a:solidFill>
                  <a:schemeClr val="tx2"/>
                </a:solidFill>
              </a:rPr>
              <a:t>Vulnerability Scans</a:t>
            </a:r>
          </a:p>
          <a:p>
            <a:pPr lvl="2"/>
            <a:r>
              <a:rPr lang="en-US" sz="2800" b="1" dirty="0">
                <a:solidFill>
                  <a:schemeClr val="tx2"/>
                </a:solidFill>
              </a:rPr>
              <a:t>Expectations/Deliverables</a:t>
            </a:r>
          </a:p>
          <a:p>
            <a:pPr marL="457200" lvl="1" indent="0">
              <a:buNone/>
            </a:pP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348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41" y="163861"/>
            <a:ext cx="8229600" cy="59455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Q&amp;A/Raffle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682" y="888274"/>
            <a:ext cx="8323118" cy="3794085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Questions</a:t>
            </a:r>
          </a:p>
          <a:p>
            <a:r>
              <a:rPr lang="en-US" dirty="0"/>
              <a:t>Raffle-$100 Amazon Gift Card</a:t>
            </a:r>
          </a:p>
          <a:p>
            <a:r>
              <a:rPr lang="en-US" dirty="0"/>
              <a:t>Thank you for your time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86560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3451"/>
            <a:ext cx="8229600" cy="230730"/>
          </a:xfrm>
        </p:spPr>
        <p:txBody>
          <a:bodyPr>
            <a:normAutofit fontScale="90000"/>
          </a:bodyPr>
          <a:lstStyle/>
          <a:p>
            <a:r>
              <a:rPr lang="en-US" sz="4000" b="1">
                <a:solidFill>
                  <a:schemeClr val="accent6">
                    <a:lumMod val="75000"/>
                  </a:schemeClr>
                </a:solidFill>
              </a:rPr>
              <a:t>Discussion Topics for today</a:t>
            </a:r>
            <a:endParaRPr lang="en-US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3771"/>
            <a:ext cx="8229600" cy="380607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How the Landscape has changed (COVID)</a:t>
            </a:r>
          </a:p>
          <a:p>
            <a:pPr lvl="1"/>
            <a:r>
              <a:rPr lang="en-US" dirty="0"/>
              <a:t>Statistics for the SMB Market</a:t>
            </a:r>
          </a:p>
          <a:p>
            <a:r>
              <a:rPr lang="en-US" dirty="0"/>
              <a:t>Company Policy, Processes &amp; Standards</a:t>
            </a:r>
          </a:p>
          <a:p>
            <a:r>
              <a:rPr lang="en-US" dirty="0"/>
              <a:t>Video Conferencing Tips</a:t>
            </a:r>
          </a:p>
          <a:p>
            <a:r>
              <a:rPr lang="en-US" dirty="0"/>
              <a:t>Support/After hours</a:t>
            </a:r>
          </a:p>
          <a:p>
            <a:r>
              <a:rPr lang="en-US" dirty="0"/>
              <a:t>Security/Cyber Security “How this ties in”</a:t>
            </a:r>
          </a:p>
          <a:p>
            <a:pPr lvl="1"/>
            <a:r>
              <a:rPr lang="en-US" dirty="0"/>
              <a:t>How do we lower our risk together?</a:t>
            </a:r>
          </a:p>
          <a:p>
            <a:r>
              <a:rPr lang="en-US" dirty="0"/>
              <a:t>Q&amp;A</a:t>
            </a:r>
          </a:p>
          <a:p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409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337" y="331774"/>
            <a:ext cx="8917577" cy="405205"/>
          </a:xfrm>
        </p:spPr>
        <p:txBody>
          <a:bodyPr>
            <a:noAutofit/>
          </a:bodyPr>
          <a:lstStyle/>
          <a:p>
            <a:r>
              <a:rPr lang="en-US" sz="3200" b="1">
                <a:solidFill>
                  <a:schemeClr val="accent6">
                    <a:lumMod val="75000"/>
                  </a:schemeClr>
                </a:solidFill>
              </a:rPr>
              <a:t>Gartner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603" y="1071349"/>
            <a:ext cx="8400197" cy="361100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/>
              <a:t>The “workplace” is a very different environment than it was just a 3 to 6 months ago. Technologies such as VPN that had fallen out of favor are now essential for maintaining a productive remote workforce. New research from Gartner offers businesses helpful guidance on how to quickly scale remote access for employees everywhere. Gartner recommends the following:</a:t>
            </a:r>
          </a:p>
        </p:txBody>
      </p:sp>
    </p:spTree>
    <p:extLst>
      <p:ext uri="{BB962C8B-B14F-4D97-AF65-F5344CB8AC3E}">
        <p14:creationId xmlns:p14="http://schemas.microsoft.com/office/powerpoint/2010/main" val="659341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337" y="331774"/>
            <a:ext cx="8917577" cy="186719"/>
          </a:xfrm>
        </p:spPr>
        <p:txBody>
          <a:bodyPr>
            <a:noAutofit/>
          </a:bodyPr>
          <a:lstStyle/>
          <a:p>
            <a:r>
              <a:rPr lang="en-US" sz="3200" b="1">
                <a:solidFill>
                  <a:schemeClr val="accent6">
                    <a:lumMod val="75000"/>
                  </a:schemeClr>
                </a:solidFill>
              </a:rPr>
              <a:t>Gartner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489" y="648269"/>
            <a:ext cx="8229600" cy="4039737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en-US" dirty="0"/>
              <a:t>Determine user remote access requirements such as on-premise or cloud applications before choosing or deploying any product</a:t>
            </a:r>
          </a:p>
          <a:p>
            <a:pPr fontAlgn="base"/>
            <a:r>
              <a:rPr lang="en-US" dirty="0"/>
              <a:t>Test products for scale to support critical unplanned events such as COVID-19</a:t>
            </a:r>
          </a:p>
          <a:p>
            <a:pPr fontAlgn="base"/>
            <a:r>
              <a:rPr lang="en-US" dirty="0"/>
              <a:t>Evaluate the risks of enabling unknown devices previously not used in the organization, such as bring your own Device (BYOD), Home PC, Notebook, Tablet, Public Wireless</a:t>
            </a:r>
          </a:p>
          <a:p>
            <a:pPr fontAlgn="base"/>
            <a:r>
              <a:rPr lang="en-US" dirty="0"/>
              <a:t>Develop a usable remote work policy that all key stakeholders have agreed to. (Leadership/Management Team). This is critical that they all buy in and lead the way</a:t>
            </a:r>
          </a:p>
        </p:txBody>
      </p:sp>
    </p:spTree>
    <p:extLst>
      <p:ext uri="{BB962C8B-B14F-4D97-AF65-F5344CB8AC3E}">
        <p14:creationId xmlns:p14="http://schemas.microsoft.com/office/powerpoint/2010/main" val="992266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337" y="331774"/>
            <a:ext cx="8917577" cy="186719"/>
          </a:xfrm>
        </p:spPr>
        <p:txBody>
          <a:bodyPr>
            <a:noAutofit/>
          </a:bodyPr>
          <a:lstStyle/>
          <a:p>
            <a:r>
              <a:rPr lang="en-US" sz="3200" b="1">
                <a:solidFill>
                  <a:schemeClr val="accent6">
                    <a:lumMod val="75000"/>
                  </a:schemeClr>
                </a:solidFill>
              </a:rPr>
              <a:t>Gartner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489" y="648269"/>
            <a:ext cx="8229600" cy="4039737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en-US"/>
              <a:t>42% of the US labor force is working from home</a:t>
            </a:r>
          </a:p>
          <a:p>
            <a:pPr fontAlgn="base"/>
            <a:r>
              <a:rPr lang="en-US"/>
              <a:t>33% are not working</a:t>
            </a:r>
          </a:p>
          <a:p>
            <a:pPr fontAlgn="base"/>
            <a:r>
              <a:rPr lang="en-US"/>
              <a:t>26% Mostly Essential workers are on premise</a:t>
            </a:r>
          </a:p>
          <a:p>
            <a:pPr fontAlgn="base"/>
            <a:r>
              <a:rPr lang="en-US"/>
              <a:t>40% of Employers offer flexible workplace options</a:t>
            </a:r>
          </a:p>
          <a:p>
            <a:pPr fontAlgn="base"/>
            <a:r>
              <a:rPr lang="en-US"/>
              <a:t>Certain sectors felt little impact, others saw huge job losses as they did not have flexibility to work from home</a:t>
            </a:r>
          </a:p>
          <a:p>
            <a:pPr fontAlgn="base"/>
            <a:r>
              <a:rPr lang="en-US"/>
              <a:t>Working remotely is a critical weapon to fight Covid 19, is economically essential</a:t>
            </a:r>
          </a:p>
          <a:p>
            <a:pPr fontAlgn="base"/>
            <a:r>
              <a:rPr lang="en-US"/>
              <a:t>56% holds a job that is compatible with remote work</a:t>
            </a:r>
          </a:p>
          <a:p>
            <a:pPr fontAlgn="base"/>
            <a:r>
              <a:rPr lang="en-US"/>
              <a:t>Allows for employee retention (Flexibility for key staff)</a:t>
            </a:r>
          </a:p>
        </p:txBody>
      </p:sp>
    </p:spTree>
    <p:extLst>
      <p:ext uri="{BB962C8B-B14F-4D97-AF65-F5344CB8AC3E}">
        <p14:creationId xmlns:p14="http://schemas.microsoft.com/office/powerpoint/2010/main" val="1697116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927"/>
            <a:ext cx="7221682" cy="432427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accent6"/>
                </a:solidFill>
              </a:rPr>
              <a:t>How the Landscape has changed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2E78A3-2118-4FA1-8898-9A0B5CB4D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3718"/>
            <a:ext cx="8229600" cy="3973606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COVID</a:t>
            </a:r>
          </a:p>
          <a:p>
            <a:pPr lvl="1"/>
            <a:r>
              <a:rPr lang="en-US" dirty="0"/>
              <a:t>Weather, Power, Company Growth, Multiple sites</a:t>
            </a:r>
          </a:p>
          <a:p>
            <a:r>
              <a:rPr lang="en-US" dirty="0"/>
              <a:t>Remote worker issues </a:t>
            </a:r>
          </a:p>
          <a:p>
            <a:pPr lvl="1"/>
            <a:r>
              <a:rPr lang="en-US" dirty="0"/>
              <a:t>Company Policy/Procedures for Remote workers</a:t>
            </a:r>
          </a:p>
          <a:p>
            <a:pPr lvl="1"/>
            <a:r>
              <a:rPr lang="en-US" dirty="0"/>
              <a:t>Company Firewall (all employees should be running through this)</a:t>
            </a:r>
          </a:p>
          <a:p>
            <a:pPr lvl="1"/>
            <a:r>
              <a:rPr lang="en-US" dirty="0"/>
              <a:t>Don’t use a Home-based PC</a:t>
            </a:r>
          </a:p>
          <a:p>
            <a:pPr lvl="2"/>
            <a:r>
              <a:rPr lang="en-US" dirty="0"/>
              <a:t>Company owned equipment &amp; Managed</a:t>
            </a:r>
          </a:p>
          <a:p>
            <a:pPr lvl="1"/>
            <a:r>
              <a:rPr lang="en-US" dirty="0"/>
              <a:t>Kids/School, Family, Parents, Employee Preferences (Health)</a:t>
            </a:r>
          </a:p>
          <a:p>
            <a:pPr lvl="2"/>
            <a:r>
              <a:rPr lang="en-US" dirty="0"/>
              <a:t>Distractions/Not focused on the bad guys “Actors”</a:t>
            </a:r>
          </a:p>
          <a:p>
            <a:pPr lvl="1"/>
            <a:r>
              <a:rPr lang="en-US" dirty="0"/>
              <a:t>Security Services not in place</a:t>
            </a:r>
          </a:p>
          <a:p>
            <a:pPr lvl="1"/>
            <a:r>
              <a:rPr lang="en-US" dirty="0"/>
              <a:t>Phones/VOIP</a:t>
            </a:r>
          </a:p>
          <a:p>
            <a:pPr lvl="2"/>
            <a:r>
              <a:rPr lang="en-US" dirty="0"/>
              <a:t>This is one of the gateways for your clients and prospects to reach you</a:t>
            </a:r>
          </a:p>
          <a:p>
            <a:pPr lvl="1"/>
            <a:r>
              <a:rPr lang="en-US" dirty="0"/>
              <a:t>Training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45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3715"/>
            <a:ext cx="7221682" cy="415969"/>
          </a:xfrm>
        </p:spPr>
        <p:txBody>
          <a:bodyPr>
            <a:noAutofit/>
          </a:bodyPr>
          <a:lstStyle/>
          <a:p>
            <a:r>
              <a:rPr lang="en-US" sz="3200" b="1">
                <a:solidFill>
                  <a:schemeClr val="accent6"/>
                </a:solidFill>
              </a:rPr>
              <a:t>Company Policy, Processes &amp; Standards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2E78A3-2118-4FA1-8898-9A0B5CB4D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72644"/>
            <a:ext cx="8229600" cy="3877141"/>
          </a:xfrm>
        </p:spPr>
        <p:txBody>
          <a:bodyPr>
            <a:normAutofit/>
          </a:bodyPr>
          <a:lstStyle/>
          <a:p>
            <a:r>
              <a:rPr lang="en-US" dirty="0"/>
              <a:t>Remote Workforce Policy</a:t>
            </a:r>
          </a:p>
          <a:p>
            <a:pPr lvl="1"/>
            <a:r>
              <a:rPr lang="en-US" dirty="0"/>
              <a:t>What is accepted or not</a:t>
            </a:r>
          </a:p>
          <a:p>
            <a:pPr lvl="1"/>
            <a:r>
              <a:rPr lang="en-US" dirty="0"/>
              <a:t>Remote access (VPN/RDP, Cloud)</a:t>
            </a:r>
          </a:p>
          <a:p>
            <a:pPr lvl="1"/>
            <a:r>
              <a:rPr lang="en-US" dirty="0"/>
              <a:t>File Access/Permissions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638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8716"/>
            <a:ext cx="7221682" cy="32485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6"/>
                </a:solidFill>
              </a:rPr>
              <a:t>Company Policy, Processes &amp; Standards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2E78A3-2118-4FA1-8898-9A0B5CB4D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67643"/>
            <a:ext cx="8229600" cy="3877141"/>
          </a:xfrm>
        </p:spPr>
        <p:txBody>
          <a:bodyPr>
            <a:normAutofit/>
          </a:bodyPr>
          <a:lstStyle/>
          <a:p>
            <a:r>
              <a:rPr lang="en-US"/>
              <a:t>Process</a:t>
            </a:r>
            <a:r>
              <a:rPr lang="en-US" dirty="0"/>
              <a:t>/Checklist for an employee to work from home</a:t>
            </a:r>
          </a:p>
          <a:p>
            <a:pPr lvl="1"/>
            <a:r>
              <a:rPr lang="en-US" dirty="0"/>
              <a:t>Hiring Process, Background Check</a:t>
            </a:r>
          </a:p>
          <a:p>
            <a:pPr lvl="1"/>
            <a:r>
              <a:rPr lang="en-US" dirty="0"/>
              <a:t>Timesheets</a:t>
            </a:r>
          </a:p>
          <a:p>
            <a:pPr lvl="1"/>
            <a:r>
              <a:rPr lang="en-US" dirty="0"/>
              <a:t>Monitoring for tracking remote workers</a:t>
            </a:r>
          </a:p>
          <a:p>
            <a:pPr lvl="1"/>
            <a:r>
              <a:rPr lang="en-US" dirty="0"/>
              <a:t>Management check-ins</a:t>
            </a:r>
          </a:p>
          <a:p>
            <a:pPr lvl="1"/>
            <a:r>
              <a:rPr lang="en-US" dirty="0"/>
              <a:t>Hours- kids with school, Parents</a:t>
            </a:r>
          </a:p>
        </p:txBody>
      </p:sp>
    </p:spTree>
    <p:extLst>
      <p:ext uri="{BB962C8B-B14F-4D97-AF65-F5344CB8AC3E}">
        <p14:creationId xmlns:p14="http://schemas.microsoft.com/office/powerpoint/2010/main" val="1846282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789D2CEF777F4E9D07F3DB6575B517" ma:contentTypeVersion="13" ma:contentTypeDescription="Create a new document." ma:contentTypeScope="" ma:versionID="3f497456e76cd9a7d7dc97b87003fabd">
  <xsd:schema xmlns:xsd="http://www.w3.org/2001/XMLSchema" xmlns:xs="http://www.w3.org/2001/XMLSchema" xmlns:p="http://schemas.microsoft.com/office/2006/metadata/properties" xmlns:ns3="2a57256e-b92c-4962-8e42-8ad8bd162cbb" xmlns:ns4="847e487b-b96c-4acf-b2cc-277a705bd8b2" targetNamespace="http://schemas.microsoft.com/office/2006/metadata/properties" ma:root="true" ma:fieldsID="180184e175d3cdac2b37bdcdde0a26a3" ns3:_="" ns4:_="">
    <xsd:import namespace="2a57256e-b92c-4962-8e42-8ad8bd162cbb"/>
    <xsd:import namespace="847e487b-b96c-4acf-b2cc-277a705bd8b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57256e-b92c-4962-8e42-8ad8bd162cb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7e487b-b96c-4acf-b2cc-277a705bd8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DC8CAEF-B038-4FC1-9C52-8DEEA3C5831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EE73114-45E6-4882-8047-42DA210AAF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57256e-b92c-4962-8e42-8ad8bd162cbb"/>
    <ds:schemaRef ds:uri="847e487b-b96c-4acf-b2cc-277a705bd8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5A27ED-3CA5-4A92-9A67-EA54709B5DA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</TotalTime>
  <Words>1188</Words>
  <Application>Microsoft Office PowerPoint</Application>
  <PresentationFormat>On-screen Show (16:9)</PresentationFormat>
  <Paragraphs>166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Portsmouth Computer Group Remote Workforce</vt:lpstr>
      <vt:lpstr>Welcome to PCG’s Technology Workshop</vt:lpstr>
      <vt:lpstr>Discussion Topics for today</vt:lpstr>
      <vt:lpstr>Gartner Report</vt:lpstr>
      <vt:lpstr>Gartner Report</vt:lpstr>
      <vt:lpstr>Gartner Report</vt:lpstr>
      <vt:lpstr>How the Landscape has changed</vt:lpstr>
      <vt:lpstr>Company Policy, Processes &amp; Standards</vt:lpstr>
      <vt:lpstr>Company Policy, Processes &amp; Standards</vt:lpstr>
      <vt:lpstr>Company Policy, Processes &amp; Standards</vt:lpstr>
      <vt:lpstr>Video Conferencing Tips</vt:lpstr>
      <vt:lpstr>Video Conferencing Tips</vt:lpstr>
      <vt:lpstr>Support After Hours</vt:lpstr>
      <vt:lpstr>Readers Digest Version Remote Workers Security</vt:lpstr>
      <vt:lpstr>PowerPoint Presentation</vt:lpstr>
      <vt:lpstr>Remote Workers Security/Cyber Security </vt:lpstr>
      <vt:lpstr>Top 3 Action items to be thinking about</vt:lpstr>
      <vt:lpstr>How do we lower our RISK together?</vt:lpstr>
      <vt:lpstr>How can you minimize your risks</vt:lpstr>
      <vt:lpstr>Employee Education</vt:lpstr>
      <vt:lpstr>Next PCG Technology Series</vt:lpstr>
      <vt:lpstr>Q&amp;A/Raffle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Portsmouth Computer Group “Ransomware/Cryptolocker</dc:title>
  <dc:creator>Dave Hodgdon</dc:creator>
  <cp:lastModifiedBy>Dave Hodgdon</cp:lastModifiedBy>
  <cp:revision>4</cp:revision>
  <dcterms:created xsi:type="dcterms:W3CDTF">2019-10-18T02:23:01Z</dcterms:created>
  <dcterms:modified xsi:type="dcterms:W3CDTF">2020-10-12T19:49:52Z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0x01010035789D2CEF777F4E9D07F3DB6575B517</vt:lpwstr>
  </property>
</Properties>
</file>